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71" r:id="rId2"/>
    <p:sldId id="257" r:id="rId3"/>
    <p:sldId id="281" r:id="rId4"/>
    <p:sldId id="261" r:id="rId5"/>
    <p:sldId id="262" r:id="rId6"/>
    <p:sldId id="278" r:id="rId7"/>
    <p:sldId id="264" r:id="rId8"/>
    <p:sldId id="279" r:id="rId9"/>
    <p:sldId id="266" r:id="rId10"/>
    <p:sldId id="269" r:id="rId11"/>
    <p:sldId id="280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1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F759A-D982-40D4-A75A-F51FDAB84209}" type="datetimeFigureOut">
              <a:rPr lang="ru-RU" smtClean="0"/>
              <a:pPr/>
              <a:t>29.03.2023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4F09F-E893-48FE-A199-0961E184A1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F759A-D982-40D4-A75A-F51FDAB84209}" type="datetimeFigureOut">
              <a:rPr lang="ru-RU" smtClean="0"/>
              <a:pPr/>
              <a:t>29.03.2023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4F09F-E893-48FE-A199-0961E184A1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F759A-D982-40D4-A75A-F51FDAB84209}" type="datetimeFigureOut">
              <a:rPr lang="ru-RU" smtClean="0"/>
              <a:pPr/>
              <a:t>29.03.2023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4F09F-E893-48FE-A199-0961E184A1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F759A-D982-40D4-A75A-F51FDAB84209}" type="datetimeFigureOut">
              <a:rPr lang="ru-RU" smtClean="0"/>
              <a:pPr/>
              <a:t>29.03.2023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4F09F-E893-48FE-A199-0961E184A1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F759A-D982-40D4-A75A-F51FDAB84209}" type="datetimeFigureOut">
              <a:rPr lang="ru-RU" smtClean="0"/>
              <a:pPr/>
              <a:t>29.03.2023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4F09F-E893-48FE-A199-0961E184A1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F759A-D982-40D4-A75A-F51FDAB84209}" type="datetimeFigureOut">
              <a:rPr lang="ru-RU" smtClean="0"/>
              <a:pPr/>
              <a:t>29.03.2023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4F09F-E893-48FE-A199-0961E184A1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F759A-D982-40D4-A75A-F51FDAB84209}" type="datetimeFigureOut">
              <a:rPr lang="ru-RU" smtClean="0"/>
              <a:pPr/>
              <a:t>29.03.2023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4F09F-E893-48FE-A199-0961E184A1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F759A-D982-40D4-A75A-F51FDAB84209}" type="datetimeFigureOut">
              <a:rPr lang="ru-RU" smtClean="0"/>
              <a:pPr/>
              <a:t>29.03.2023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4F09F-E893-48FE-A199-0961E184A1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F759A-D982-40D4-A75A-F51FDAB84209}" type="datetimeFigureOut">
              <a:rPr lang="ru-RU" smtClean="0"/>
              <a:pPr/>
              <a:t>29.03.2023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4F09F-E893-48FE-A199-0961E184A1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F759A-D982-40D4-A75A-F51FDAB84209}" type="datetimeFigureOut">
              <a:rPr lang="ru-RU" smtClean="0"/>
              <a:pPr/>
              <a:t>29.03.2023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4F09F-E893-48FE-A199-0961E184A1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F759A-D982-40D4-A75A-F51FDAB84209}" type="datetimeFigureOut">
              <a:rPr lang="ru-RU" smtClean="0"/>
              <a:pPr/>
              <a:t>29.03.2023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4F09F-E893-48FE-A199-0961E184A15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06F759A-D982-40D4-A75A-F51FDAB84209}" type="datetimeFigureOut">
              <a:rPr lang="ru-RU" smtClean="0"/>
              <a:pPr/>
              <a:t>29.03.2023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D4F09F-E893-48FE-A199-0961E184A15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esia.gosuslugi.ru/login/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Олег\Documents\0_59e47_fe1872a0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44016" y="-387424"/>
            <a:ext cx="9324528" cy="749458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611560" y="4941168"/>
            <a:ext cx="7772400" cy="1656184"/>
          </a:xfrm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txBody>
          <a:bodyPr>
            <a:noAutofit/>
          </a:bodyPr>
          <a:lstStyle/>
          <a:p>
            <a:pPr algn="ctr"/>
            <a:r>
              <a:rPr lang="ru-RU" sz="3200" b="1" dirty="0"/>
              <a:t>Как записать своего ребенка в 1 класс</a:t>
            </a:r>
            <a:br>
              <a:rPr lang="ru-RU" sz="3200" b="1" dirty="0"/>
            </a:br>
            <a:r>
              <a:rPr lang="ru-RU" sz="3200" b="1" dirty="0"/>
              <a:t> </a:t>
            </a:r>
            <a:endParaRPr lang="ru-RU" sz="3200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616024" y="116632"/>
            <a:ext cx="7772400" cy="1296144"/>
          </a:xfrm>
          <a:prstGeom prst="rect">
            <a:avLst/>
          </a:prstGeom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611560" y="260648"/>
            <a:ext cx="8183562" cy="105251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>
                <a:solidFill>
                  <a:srgbClr val="00B050"/>
                </a:solidFill>
              </a:rPr>
              <a:t>Управление образования Администрации городского округа Нижняя Салда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636910" y="1628800"/>
            <a:ext cx="7967538" cy="4187825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/>
              <a:t>624742, Свердловская область, </a:t>
            </a:r>
          </a:p>
          <a:p>
            <a:pPr>
              <a:buNone/>
            </a:pPr>
            <a:r>
              <a:rPr lang="ru-RU" dirty="0"/>
              <a:t>г. Нижняя Салда, </a:t>
            </a:r>
            <a:r>
              <a:rPr lang="ru-RU" dirty="0" err="1"/>
              <a:t>К.Маркса</a:t>
            </a:r>
            <a:r>
              <a:rPr lang="ru-RU" dirty="0"/>
              <a:t>, дом 6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dirty="0"/>
              <a:t>Начальник Управления образования- </a:t>
            </a:r>
          </a:p>
          <a:p>
            <a:pPr>
              <a:buNone/>
            </a:pPr>
            <a:r>
              <a:rPr lang="ru-RU" dirty="0"/>
              <a:t>Терехова Римма Викторовна</a:t>
            </a:r>
          </a:p>
          <a:p>
            <a:pPr>
              <a:buNone/>
            </a:pPr>
            <a:r>
              <a:rPr lang="ru-RU" dirty="0"/>
              <a:t>телефон: 8 (34345) 3-15-24</a:t>
            </a:r>
            <a:endParaRPr lang="en-US" dirty="0"/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dirty="0"/>
              <a:t>Адрес электронной почты: </a:t>
            </a:r>
          </a:p>
          <a:p>
            <a:pPr>
              <a:buNone/>
            </a:pPr>
            <a:r>
              <a:rPr lang="en-US" dirty="0" err="1"/>
              <a:t>nsaldaobr</a:t>
            </a:r>
            <a:r>
              <a:rPr lang="ru-RU" dirty="0"/>
              <a:t>@</a:t>
            </a:r>
            <a:r>
              <a:rPr lang="ru-RU" dirty="0" err="1"/>
              <a:t>mail.ru</a:t>
            </a:r>
            <a:endParaRPr lang="ru-RU" dirty="0"/>
          </a:p>
          <a:p>
            <a:pPr>
              <a:buNone/>
            </a:pPr>
            <a:r>
              <a:rPr lang="ru-RU" dirty="0"/>
              <a:t>Сайт: </a:t>
            </a:r>
            <a:r>
              <a:rPr lang="en-US" dirty="0" err="1"/>
              <a:t>nsaldaobr.ucoz</a:t>
            </a:r>
            <a:r>
              <a:rPr lang="ru-RU" dirty="0"/>
              <a:t>.</a:t>
            </a:r>
            <a:r>
              <a:rPr lang="ru-RU" dirty="0" err="1"/>
              <a:t>org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611560" y="260648"/>
            <a:ext cx="8183562" cy="1052512"/>
          </a:xfrm>
        </p:spPr>
        <p:txBody>
          <a:bodyPr>
            <a:noAutofit/>
          </a:bodyPr>
          <a:lstStyle/>
          <a:p>
            <a:pPr algn="ctr"/>
            <a:r>
              <a:rPr lang="ru-RU" sz="3200" dirty="0">
                <a:solidFill>
                  <a:srgbClr val="00B050"/>
                </a:solidFill>
              </a:rPr>
              <a:t>Запись в 1-й класс можно произвести через: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636910" y="1628800"/>
            <a:ext cx="7967538" cy="4187825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sz="3600" dirty="0">
                <a:latin typeface="Calibri" panose="020F0502020204030204" pitchFamily="34" charset="0"/>
                <a:cs typeface="Calibri" panose="020F0502020204030204" pitchFamily="34" charset="0"/>
              </a:rPr>
              <a:t>Через операторов почтовой связи общего пользования заказным письмом с уведомлением о вручении.</a:t>
            </a:r>
          </a:p>
          <a:p>
            <a:r>
              <a:rPr lang="ru-RU" sz="3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Лично в школе.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sz="3600" dirty="0">
                <a:hlinkClick r:id="rId2"/>
              </a:rPr>
              <a:t>Портал государственных услуг Российской Федерации (gosuslugi.ru)</a:t>
            </a:r>
            <a:endParaRPr lang="ru-RU" sz="3600" dirty="0"/>
          </a:p>
          <a:p>
            <a:pPr marL="0" indent="0">
              <a:buNone/>
            </a:pPr>
            <a:r>
              <a:rPr lang="ru-RU" sz="3600" dirty="0"/>
              <a:t>  </a:t>
            </a:r>
            <a:r>
              <a:rPr lang="ru-RU" sz="3000"/>
              <a:t>Ссылка активна.</a:t>
            </a:r>
            <a:endParaRPr lang="ru-RU" sz="3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539552" y="0"/>
            <a:ext cx="8183562" cy="404664"/>
          </a:xfrm>
        </p:spPr>
        <p:txBody>
          <a:bodyPr>
            <a:noAutofit/>
          </a:bodyPr>
          <a:lstStyle/>
          <a:p>
            <a:pPr algn="ctr"/>
            <a:r>
              <a:rPr lang="ru-RU" sz="1400" dirty="0">
                <a:solidFill>
                  <a:srgbClr val="00B050"/>
                </a:solidFill>
                <a:effectLst/>
              </a:rPr>
              <a:t>Нормативные правовые акты, регулирующее прием детей в 1 класс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395536" y="404664"/>
            <a:ext cx="8183562" cy="6060033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ru-RU" sz="3800" dirty="0">
                <a:latin typeface="Calibri" pitchFamily="34" charset="0"/>
                <a:cs typeface="Calibri" pitchFamily="34" charset="0"/>
              </a:rPr>
              <a:t>Федеральный закон от 29.12.2012г.  № 273-ФЗ «Об образовании в Российской Федерации»</a:t>
            </a:r>
          </a:p>
          <a:p>
            <a:pPr algn="just"/>
            <a:r>
              <a:rPr lang="ru-RU" sz="3800" dirty="0">
                <a:latin typeface="Calibri" pitchFamily="34" charset="0"/>
                <a:cs typeface="Calibri" pitchFamily="34" charset="0"/>
              </a:rPr>
              <a:t>Порядок приёма граждан на обучение по образовательным программам начального общего, основного общего и среднего общего образования, утверждённый приказом Министерства просвещения  Российской Федерации от 2 сентября 2020 г. №458</a:t>
            </a:r>
          </a:p>
          <a:p>
            <a:pPr algn="just"/>
            <a:r>
              <a:rPr lang="ru-RU" sz="3800" dirty="0">
                <a:latin typeface="Calibri" pitchFamily="34" charset="0"/>
                <a:cs typeface="Calibri" pitchFamily="34" charset="0"/>
              </a:rPr>
              <a:t>Постановление  Администрации городского округа Нижняя Салда от 17.03.2023 №172 «Об утверждении административного регламента предоставления муниципальной услуги «Приём заявлений о зачислении в государственные образовательные организации субъектов Российской Федерации, реализующих программы общего образования».</a:t>
            </a:r>
          </a:p>
          <a:p>
            <a:pPr algn="just">
              <a:buFont typeface="Arial" pitchFamily="34" charset="0"/>
              <a:buChar char="•"/>
            </a:pPr>
            <a:r>
              <a:rPr lang="ru-RU" sz="3800" dirty="0">
                <a:latin typeface="Calibri" pitchFamily="34" charset="0"/>
                <a:cs typeface="Calibri" pitchFamily="34" charset="0"/>
              </a:rPr>
              <a:t>Постановление  Администрации городского округа Нижняя Салда от 18.12.2017 №946 «О закреплении территорий за образовательными организациями  городского округа Нижняя Салда, реализующими основные образовательные программы начального общего, основного общего, среднего общего образования».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539552" y="0"/>
            <a:ext cx="8183562" cy="404664"/>
          </a:xfrm>
        </p:spPr>
        <p:txBody>
          <a:bodyPr>
            <a:noAutofit/>
          </a:bodyPr>
          <a:lstStyle/>
          <a:p>
            <a:pPr algn="ctr"/>
            <a:r>
              <a:rPr lang="ru-RU" sz="1400" dirty="0">
                <a:solidFill>
                  <a:srgbClr val="00B050"/>
                </a:solidFill>
                <a:effectLst/>
              </a:rPr>
              <a:t>Нормативные правовые акты, регулирующее прием детей в 1 класс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395536" y="404664"/>
            <a:ext cx="8183562" cy="6060033"/>
          </a:xfrm>
        </p:spPr>
        <p:txBody>
          <a:bodyPr>
            <a:normAutofit/>
          </a:bodyPr>
          <a:lstStyle/>
          <a:p>
            <a:pPr lvl="0" algn="just">
              <a:buClr>
                <a:srgbClr val="7FD13B"/>
              </a:buClr>
              <a:buFont typeface="Arial" pitchFamily="34" charset="0"/>
              <a:buChar char="•"/>
            </a:pPr>
            <a:r>
              <a:rPr lang="ru-RU" sz="2400" dirty="0">
                <a:solidFill>
                  <a:prstClr val="black"/>
                </a:solidFill>
                <a:latin typeface="Calibri" pitchFamily="34" charset="0"/>
                <a:cs typeface="Calibri" pitchFamily="34" charset="0"/>
              </a:rPr>
              <a:t>Постановление Администрации городского округа Нижняя Салда от 09.03.2022 № 215 «О внесении изменений в административный регламент представления муниципальной услуги «зачисление в образовательное учреждение городского округа Нижняя Салда»</a:t>
            </a:r>
          </a:p>
          <a:p>
            <a:pPr algn="just"/>
            <a:r>
              <a:rPr lang="ru-RU" sz="2400" dirty="0">
                <a:latin typeface="Calibri" pitchFamily="34" charset="0"/>
                <a:cs typeface="Calibri" pitchFamily="34" charset="0"/>
              </a:rPr>
              <a:t>Приказ управления образования администрации городского округа Нижняя Салда от 16.01.2023 №07-д «Об утверждении плана приёма в первые и десятые классы муниципальных общеобразовательных организаций городского округа Нижняя Салда в 2023 году»</a:t>
            </a:r>
          </a:p>
          <a:p>
            <a:pPr algn="just"/>
            <a:r>
              <a:rPr lang="ru-RU" sz="2400" dirty="0">
                <a:latin typeface="Calibri" pitchFamily="34" charset="0"/>
                <a:cs typeface="Calibri" pitchFamily="34" charset="0"/>
              </a:rPr>
              <a:t>Приказ МАОУ «ЦО №7» им. Героя РФ Ю.С. </a:t>
            </a:r>
            <a:r>
              <a:rPr lang="ru-RU" sz="2400" dirty="0" err="1">
                <a:latin typeface="Calibri" pitchFamily="34" charset="0"/>
                <a:cs typeface="Calibri" pitchFamily="34" charset="0"/>
              </a:rPr>
              <a:t>Игитова</a:t>
            </a:r>
            <a:r>
              <a:rPr lang="ru-RU" sz="2400" dirty="0">
                <a:latin typeface="Calibri" pitchFamily="34" charset="0"/>
                <a:cs typeface="Calibri" pitchFamily="34" charset="0"/>
              </a:rPr>
              <a:t> от 14.03.2023г. №49-Д «Об организации приёма в первые классы МАОУ «ЦО №7» им. Героя РФ Ю.С. </a:t>
            </a:r>
            <a:r>
              <a:rPr lang="ru-RU" sz="2400" dirty="0" err="1">
                <a:latin typeface="Calibri" pitchFamily="34" charset="0"/>
                <a:cs typeface="Calibri" pitchFamily="34" charset="0"/>
              </a:rPr>
              <a:t>Игитова</a:t>
            </a:r>
            <a:r>
              <a:rPr lang="ru-RU" sz="2400" dirty="0">
                <a:latin typeface="Calibri" pitchFamily="34" charset="0"/>
                <a:cs typeface="Calibri" pitchFamily="34" charset="0"/>
              </a:rPr>
              <a:t> городского округа Нижняя Салда в 2023 году»</a:t>
            </a:r>
          </a:p>
          <a:p>
            <a:endParaRPr lang="ru-RU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708918" y="332656"/>
            <a:ext cx="8183562" cy="504056"/>
          </a:xfrm>
        </p:spPr>
        <p:txBody>
          <a:bodyPr>
            <a:noAutofit/>
          </a:bodyPr>
          <a:lstStyle/>
          <a:p>
            <a:r>
              <a:rPr lang="ru-RU" sz="1800" dirty="0">
                <a:solidFill>
                  <a:srgbClr val="00B050"/>
                </a:solidFill>
                <a:latin typeface="Calibri" pitchFamily="34" charset="0"/>
                <a:cs typeface="Calibri" pitchFamily="34" charset="0"/>
              </a:rPr>
              <a:t>Порядок приёма граждан на обучение по образовательным программам начального общего, основного общего и среднего общего образования</a:t>
            </a:r>
            <a:endParaRPr lang="ru-RU" sz="1800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539552" y="908720"/>
            <a:ext cx="8183562" cy="5544617"/>
          </a:xfrm>
        </p:spPr>
        <p:txBody>
          <a:bodyPr>
            <a:noAutofit/>
          </a:bodyPr>
          <a:lstStyle/>
          <a:p>
            <a:pPr algn="just"/>
            <a:r>
              <a:rPr lang="ru-RU" sz="1800" dirty="0"/>
              <a:t> </a:t>
            </a:r>
            <a:r>
              <a:rPr lang="ru-RU" sz="1800" dirty="0">
                <a:latin typeface="Calibri" panose="020F0502020204030204" pitchFamily="34" charset="0"/>
                <a:cs typeface="Calibri" panose="020F0502020204030204" pitchFamily="34" charset="0"/>
              </a:rPr>
              <a:t>Прием заявлений в первый класс ОУ для граждан, проживающих на закрепленной территории, начинается не позднее 1 апреля и завершается не позднее 30 июня текущего года.</a:t>
            </a:r>
          </a:p>
          <a:p>
            <a:pPr algn="just"/>
            <a:r>
              <a:rPr lang="ru-RU" sz="1800" dirty="0">
                <a:latin typeface="Calibri" panose="020F0502020204030204" pitchFamily="34" charset="0"/>
                <a:cs typeface="Calibri" panose="020F0502020204030204" pitchFamily="34" charset="0"/>
              </a:rPr>
              <a:t>Зачисление в ОУ оформляется распорядительным актом ОУ в течение 3 рабочих дней после завершения приема заявлений о приёме на обучение в 1 класс.</a:t>
            </a:r>
          </a:p>
          <a:p>
            <a:pPr algn="just"/>
            <a:r>
              <a:rPr lang="ru-RU" sz="1800" dirty="0">
                <a:latin typeface="Calibri" panose="020F0502020204030204" pitchFamily="34" charset="0"/>
                <a:cs typeface="Calibri" panose="020F0502020204030204" pitchFamily="34" charset="0"/>
              </a:rPr>
              <a:t>Для детей, не проживающих на закрепленной территории, прием заявлений в первый класс начинается с 6 июля текущего года до момента заполнения свободных мест, но не позднее 5 сентября текущего года.</a:t>
            </a:r>
          </a:p>
          <a:p>
            <a:pPr algn="just"/>
            <a:r>
              <a:rPr lang="ru-RU" sz="1800" dirty="0">
                <a:latin typeface="Calibri" panose="020F0502020204030204" pitchFamily="34" charset="0"/>
                <a:cs typeface="Calibri" panose="020F0502020204030204" pitchFamily="34" charset="0"/>
              </a:rPr>
              <a:t>Документы, представленные родителями (законными представителями) детей, регистрируются в журнале приема заявлений. После регистрации заявления родителям (законным представителям) выдается расписка в получении документов, содержащая информацию о регистрационном номере заявления о приеме ребенка в ОУ, о перечне представленных документов. Расписка заверяется подписью должностного лица ОУ, ответственного за прием документов, и печатью ОУ.</a:t>
            </a:r>
          </a:p>
          <a:p>
            <a:pPr algn="just">
              <a:buNone/>
            </a:pPr>
            <a:endParaRPr lang="ru-RU" sz="1400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708918" y="404664"/>
            <a:ext cx="8183562" cy="36004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>
                <a:solidFill>
                  <a:srgbClr val="00B050"/>
                </a:solidFill>
              </a:rPr>
              <a:t>Возраст первоклассников</a:t>
            </a:r>
            <a:endParaRPr lang="ru-RU" sz="2800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611560" y="764705"/>
            <a:ext cx="8183562" cy="5544616"/>
          </a:xfrm>
        </p:spPr>
        <p:txBody>
          <a:bodyPr>
            <a:noAutofit/>
          </a:bodyPr>
          <a:lstStyle/>
          <a:p>
            <a:r>
              <a:rPr lang="ru-RU" sz="2000" dirty="0">
                <a:latin typeface="Calibri" pitchFamily="34" charset="0"/>
                <a:cs typeface="Calibri" pitchFamily="34" charset="0"/>
              </a:rPr>
              <a:t>Статья 19 п.2. Закона РФ «Об образовании»:</a:t>
            </a:r>
          </a:p>
          <a:p>
            <a:pPr>
              <a:buNone/>
            </a:pPr>
            <a:r>
              <a:rPr lang="ru-RU" sz="2000" dirty="0">
                <a:latin typeface="Calibri" pitchFamily="34" charset="0"/>
                <a:cs typeface="Calibri" pitchFamily="34" charset="0"/>
              </a:rPr>
              <a:t>	«Обучение детей в образовательных учреждениях, реализующих программы начального общего образования, начинается </a:t>
            </a:r>
            <a:r>
              <a:rPr lang="ru-RU" sz="2000" b="1" dirty="0">
                <a:latin typeface="Calibri" pitchFamily="34" charset="0"/>
                <a:cs typeface="Calibri" pitchFamily="34" charset="0"/>
              </a:rPr>
              <a:t>с достижения ими возраста шести лет шести месяцев</a:t>
            </a:r>
            <a:r>
              <a:rPr lang="ru-RU" sz="2000" dirty="0">
                <a:latin typeface="Calibri" pitchFamily="34" charset="0"/>
                <a:cs typeface="Calibri" pitchFamily="34" charset="0"/>
              </a:rPr>
              <a:t> при отсутствии противопоказаний по состоянию здоровья, </a:t>
            </a:r>
            <a:r>
              <a:rPr lang="ru-RU" sz="2000" b="1" dirty="0">
                <a:latin typeface="Calibri" pitchFamily="34" charset="0"/>
                <a:cs typeface="Calibri" pitchFamily="34" charset="0"/>
              </a:rPr>
              <a:t>но не позже достижения ими возраста восьми лет</a:t>
            </a:r>
            <a:r>
              <a:rPr lang="ru-RU" sz="2000" dirty="0">
                <a:latin typeface="Calibri" pitchFamily="34" charset="0"/>
                <a:cs typeface="Calibri" pitchFamily="34" charset="0"/>
              </a:rPr>
              <a:t>. По заявлению родителей (законных представителей) учредитель образовательного учреждения вправе разрешить прием детей в образовательные учреждения для обучения в более раннем возрасте».</a:t>
            </a:r>
          </a:p>
          <a:p>
            <a:r>
              <a:rPr lang="ru-RU" sz="2000" dirty="0">
                <a:latin typeface="Calibri" pitchFamily="34" charset="0"/>
                <a:cs typeface="Calibri" pitchFamily="34" charset="0"/>
              </a:rPr>
              <a:t>Статья 10 п. 2  </a:t>
            </a:r>
            <a:r>
              <a:rPr lang="ru-RU" sz="2000" b="1" dirty="0" err="1">
                <a:latin typeface="Calibri" pitchFamily="34" charset="0"/>
                <a:cs typeface="Calibri" pitchFamily="34" charset="0"/>
              </a:rPr>
              <a:t>Санитарно-эпидемеологических</a:t>
            </a:r>
            <a:r>
              <a:rPr lang="ru-RU" sz="2000" b="1" dirty="0">
                <a:latin typeface="Calibri" pitchFamily="34" charset="0"/>
                <a:cs typeface="Calibri" pitchFamily="34" charset="0"/>
              </a:rPr>
              <a:t> требований к условиям и организации обучения в общеобразовательных учреждениях:</a:t>
            </a:r>
            <a:endParaRPr lang="ru-RU" sz="2000" dirty="0"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r>
              <a:rPr lang="ru-RU" sz="2000" dirty="0">
                <a:latin typeface="Calibri" pitchFamily="34" charset="0"/>
                <a:cs typeface="Calibri" pitchFamily="34" charset="0"/>
              </a:rPr>
              <a:t>	«Обучение детей, </a:t>
            </a:r>
            <a:r>
              <a:rPr lang="ru-RU" sz="2000" b="1" dirty="0">
                <a:latin typeface="Calibri" pitchFamily="34" charset="0"/>
                <a:cs typeface="Calibri" pitchFamily="34" charset="0"/>
              </a:rPr>
              <a:t>не достигших 6 лет 6 месяцев к началу учебного года</a:t>
            </a:r>
            <a:r>
              <a:rPr lang="ru-RU" sz="2000" dirty="0">
                <a:latin typeface="Calibri" pitchFamily="34" charset="0"/>
                <a:cs typeface="Calibri" pitchFamily="34" charset="0"/>
              </a:rPr>
              <a:t>, следует проводить в условиях дошкольного образовательного учреждения или в общеобразовательном учреждении с соблюдением всех гигиенических требований к условиям и организации образовательного процесса для детей дошкольного возраста».</a:t>
            </a:r>
          </a:p>
          <a:p>
            <a:endParaRPr lang="ru-RU" sz="1800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708918" y="476672"/>
            <a:ext cx="8183562" cy="1844600"/>
          </a:xfrm>
        </p:spPr>
        <p:txBody>
          <a:bodyPr>
            <a:noAutofit/>
          </a:bodyPr>
          <a:lstStyle/>
          <a:p>
            <a:pPr algn="ctr"/>
            <a:r>
              <a:rPr lang="ru-RU" sz="2400" dirty="0">
                <a:solidFill>
                  <a:srgbClr val="00B050"/>
                </a:solidFill>
              </a:rPr>
              <a:t>Район  МАОУ «ЦО № 7», </a:t>
            </a:r>
            <a:br>
              <a:rPr lang="ru-RU" sz="2400" dirty="0">
                <a:solidFill>
                  <a:srgbClr val="00B050"/>
                </a:solidFill>
              </a:rPr>
            </a:br>
            <a:r>
              <a:rPr lang="ru-RU" sz="2400" dirty="0">
                <a:solidFill>
                  <a:srgbClr val="00B050"/>
                </a:solidFill>
              </a:rPr>
              <a:t>ул. Строителей, 21</a:t>
            </a:r>
            <a:br>
              <a:rPr lang="ru-RU" sz="2400" dirty="0">
                <a:solidFill>
                  <a:srgbClr val="00B050"/>
                </a:solidFill>
              </a:rPr>
            </a:br>
            <a:r>
              <a:rPr lang="ru-RU" sz="2400" dirty="0">
                <a:solidFill>
                  <a:srgbClr val="00B050"/>
                </a:solidFill>
              </a:rPr>
              <a:t>тел. 3-18-75, 3-19-40</a:t>
            </a:r>
            <a:br>
              <a:rPr lang="ru-RU" sz="2400" dirty="0"/>
            </a:br>
            <a:r>
              <a:rPr lang="ru-RU" sz="2400" dirty="0"/>
              <a:t> 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323528" y="2265511"/>
            <a:ext cx="8424936" cy="4187825"/>
          </a:xfrm>
        </p:spPr>
        <p:txBody>
          <a:bodyPr>
            <a:noAutofit/>
          </a:bodyPr>
          <a:lstStyle/>
          <a:p>
            <a:r>
              <a:rPr lang="ru-RU" sz="2400" dirty="0"/>
              <a:t>Строителей 1, 3, 6, 21а, с 23 по 37 (нечетные), 26, 30, с 39 по 59 (нечетные), с 46 по 58 (</a:t>
            </a:r>
            <a:r>
              <a:rPr lang="ru-RU" sz="2400" dirty="0" err="1"/>
              <a:t>четн</a:t>
            </a:r>
            <a:r>
              <a:rPr lang="ru-RU" sz="2400" dirty="0"/>
              <a:t>.)</a:t>
            </a:r>
          </a:p>
          <a:p>
            <a:r>
              <a:rPr lang="ru-RU" sz="2400" dirty="0"/>
              <a:t>Окт. Революции; </a:t>
            </a:r>
          </a:p>
          <a:p>
            <a:r>
              <a:rPr lang="ru-RU" sz="2400" dirty="0"/>
              <a:t>Фрунзе, №№ 91, 93, 138–160(четные); </a:t>
            </a:r>
          </a:p>
          <a:p>
            <a:r>
              <a:rPr lang="ru-RU" sz="2400" dirty="0"/>
              <a:t>Энгельса, 96-120 (четные), 127-145 (нечетные);</a:t>
            </a:r>
          </a:p>
          <a:p>
            <a:r>
              <a:rPr lang="ru-RU" sz="2400" dirty="0"/>
              <a:t>Ломоносова;</a:t>
            </a:r>
            <a:endParaRPr lang="en-US" sz="2400" dirty="0"/>
          </a:p>
          <a:p>
            <a:r>
              <a:rPr lang="ru-RU" sz="2400" dirty="0"/>
              <a:t>Пушкина;</a:t>
            </a:r>
          </a:p>
          <a:p>
            <a:r>
              <a:rPr lang="ru-RU" sz="2400" dirty="0"/>
              <a:t>Кедровая;</a:t>
            </a:r>
          </a:p>
          <a:p>
            <a:r>
              <a:rPr lang="ru-RU" sz="2400" dirty="0"/>
              <a:t>Советская №№ 4, 6, 8, 56, 77, 79, 81, 83.</a:t>
            </a:r>
            <a:endParaRPr lang="en-US" sz="2400" dirty="0"/>
          </a:p>
          <a:p>
            <a:endParaRPr lang="ru-RU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611560" y="476672"/>
            <a:ext cx="8183562" cy="28803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rgbClr val="00B050"/>
                </a:solidFill>
              </a:rPr>
              <a:t>Документы для зачисления ребенка в 1 класс</a:t>
            </a:r>
            <a:endParaRPr lang="ru-RU" sz="2000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539552" y="836712"/>
            <a:ext cx="8183562" cy="5472608"/>
          </a:xfrm>
        </p:spPr>
        <p:txBody>
          <a:bodyPr>
            <a:normAutofit fontScale="55000" lnSpcReduction="20000"/>
          </a:bodyPr>
          <a:lstStyle/>
          <a:p>
            <a:pPr lvl="0"/>
            <a:r>
              <a:rPr lang="ru-RU" sz="3800" dirty="0"/>
              <a:t>Свидетельство о рождении + копия.</a:t>
            </a:r>
          </a:p>
          <a:p>
            <a:pPr lvl="0"/>
            <a:r>
              <a:rPr lang="ru-RU" sz="3800" dirty="0"/>
              <a:t> Копия паспорта одного из родителей, для лиц, замещающих родителей, - подтверждающий документ (постановление на опекунство, лишение родительских прав, если родитель отсутствует  - копия свидетельства о смерти).</a:t>
            </a:r>
          </a:p>
          <a:p>
            <a:pPr lvl="0"/>
            <a:r>
              <a:rPr lang="ru-RU" sz="3800" dirty="0"/>
              <a:t>Справка о регистрации по месту жительства ребёнка.</a:t>
            </a:r>
          </a:p>
          <a:p>
            <a:pPr lvl="0"/>
            <a:r>
              <a:rPr lang="ru-RU" sz="3800" dirty="0"/>
              <a:t>Медицинская карта (после выпуска из детского сада).</a:t>
            </a:r>
          </a:p>
          <a:p>
            <a:pPr lvl="0"/>
            <a:r>
              <a:rPr lang="ru-RU" sz="3800" dirty="0"/>
              <a:t>Копия медицинского страхового полиса.</a:t>
            </a:r>
          </a:p>
          <a:p>
            <a:pPr lvl="0"/>
            <a:r>
              <a:rPr lang="ru-RU" sz="3800" dirty="0"/>
              <a:t>Копия СНИЛС (родителя, ребёнка).</a:t>
            </a:r>
          </a:p>
          <a:p>
            <a:pPr lvl="0"/>
            <a:r>
              <a:rPr lang="ru-RU" sz="3800" dirty="0"/>
              <a:t>Справка о том, что брат (сестра) обучаются в МАОУ «ЦО №7» им. Героя РФ Ю.С. </a:t>
            </a:r>
            <a:r>
              <a:rPr lang="ru-RU" sz="3800" dirty="0" err="1"/>
              <a:t>Игитова</a:t>
            </a:r>
            <a:r>
              <a:rPr lang="ru-RU" sz="3800" dirty="0"/>
              <a:t> (у секретаря).</a:t>
            </a:r>
          </a:p>
          <a:p>
            <a:pPr lvl="0"/>
            <a:r>
              <a:rPr lang="ru-RU" sz="3800" dirty="0"/>
              <a:t>Заявление у заместителя руководителя структурного подразделения по УВР (заполняется при приёме    документов).</a:t>
            </a:r>
            <a:endParaRPr lang="en-US" sz="3800" dirty="0"/>
          </a:p>
          <a:p>
            <a:pPr lvl="0"/>
            <a:endParaRPr lang="ru-RU" dirty="0"/>
          </a:p>
          <a:p>
            <a:endParaRPr lang="ru-RU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611560" y="476672"/>
            <a:ext cx="8183562" cy="1052512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rgbClr val="00B050"/>
                </a:solidFill>
              </a:rPr>
              <a:t>График приёма документов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107504" y="1628800"/>
            <a:ext cx="8687618" cy="4680520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dirty="0"/>
              <a:t>Суббота (01.04.2023г.)</a:t>
            </a:r>
          </a:p>
          <a:p>
            <a:pPr algn="ctr">
              <a:buNone/>
            </a:pPr>
            <a:r>
              <a:rPr lang="ru-RU" dirty="0"/>
              <a:t>08.00 – 12.00</a:t>
            </a:r>
          </a:p>
          <a:p>
            <a:pPr algn="ctr">
              <a:buNone/>
            </a:pPr>
            <a:r>
              <a:rPr lang="ru-RU" dirty="0"/>
              <a:t>Обращаться в кабинет секретаря.</a:t>
            </a:r>
          </a:p>
          <a:p>
            <a:pPr algn="ctr">
              <a:buNone/>
            </a:pPr>
            <a:r>
              <a:rPr lang="ru-RU" dirty="0"/>
              <a:t>В остальные дни:</a:t>
            </a:r>
          </a:p>
          <a:p>
            <a:pPr algn="ctr">
              <a:buNone/>
            </a:pPr>
            <a:r>
              <a:rPr lang="ru-RU" dirty="0"/>
              <a:t>Вторник – 08.00 – 13.00</a:t>
            </a:r>
          </a:p>
          <a:p>
            <a:pPr algn="ctr">
              <a:buNone/>
            </a:pPr>
            <a:r>
              <a:rPr lang="ru-RU" dirty="0"/>
              <a:t>Пятница – 14.00 – 18.00</a:t>
            </a:r>
          </a:p>
          <a:p>
            <a:pPr algn="ctr">
              <a:buNone/>
            </a:pPr>
            <a:endParaRPr lang="ru-RU" dirty="0"/>
          </a:p>
          <a:p>
            <a:pPr algn="ctr">
              <a:buNone/>
            </a:pPr>
            <a:r>
              <a:rPr lang="ru-RU" dirty="0"/>
              <a:t>Обращаться в кабинет заместителя руководителя структурного подразделения</a:t>
            </a:r>
          </a:p>
          <a:p>
            <a:pPr algn="ctr">
              <a:buNone/>
            </a:pPr>
            <a:r>
              <a:rPr lang="ru-RU" dirty="0"/>
              <a:t> по  УВР к </a:t>
            </a:r>
            <a:r>
              <a:rPr lang="ru-RU" dirty="0" err="1"/>
              <a:t>Винокуровой</a:t>
            </a:r>
            <a:r>
              <a:rPr lang="ru-RU" dirty="0"/>
              <a:t> Н.В.</a:t>
            </a:r>
          </a:p>
          <a:p>
            <a:pPr algn="ctr">
              <a:buNone/>
            </a:pPr>
            <a:endParaRPr lang="ru-RU" dirty="0"/>
          </a:p>
          <a:p>
            <a:endParaRPr lang="ru-RU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67544" y="404664"/>
            <a:ext cx="8183562" cy="288032"/>
          </a:xfrm>
        </p:spPr>
        <p:txBody>
          <a:bodyPr>
            <a:noAutofit/>
          </a:bodyPr>
          <a:lstStyle/>
          <a:p>
            <a:pPr algn="ctr"/>
            <a:r>
              <a:rPr lang="ru-RU" sz="1800" b="1" dirty="0">
                <a:solidFill>
                  <a:srgbClr val="00B050"/>
                </a:solidFill>
              </a:rPr>
              <a:t>Основания для приостановления или отказа в предоставлении муниципальной услуги</a:t>
            </a:r>
            <a:endParaRPr lang="ru-RU" sz="1800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67544" y="692696"/>
            <a:ext cx="8183562" cy="5544616"/>
          </a:xfrm>
        </p:spPr>
        <p:txBody>
          <a:bodyPr>
            <a:noAutofit/>
          </a:bodyPr>
          <a:lstStyle/>
          <a:p>
            <a:pPr algn="just"/>
            <a:r>
              <a:rPr lang="ru-RU" sz="2300" dirty="0">
                <a:latin typeface="Calibri" pitchFamily="34" charset="0"/>
                <a:cs typeface="Calibri" pitchFamily="34" charset="0"/>
              </a:rPr>
              <a:t>обращение за предоставлением муниципальной услуги гражданина, не являющегося родителем (законным представителем) ребенка;</a:t>
            </a:r>
          </a:p>
          <a:p>
            <a:pPr algn="just"/>
            <a:r>
              <a:rPr lang="ru-RU" sz="2300" dirty="0">
                <a:latin typeface="Calibri" pitchFamily="34" charset="0"/>
                <a:cs typeface="Calibri" pitchFamily="34" charset="0"/>
              </a:rPr>
              <a:t>представление заявителем документов не в полном объеме;</a:t>
            </a:r>
          </a:p>
          <a:p>
            <a:pPr algn="just"/>
            <a:r>
              <a:rPr lang="ru-RU" sz="2300" dirty="0">
                <a:latin typeface="Calibri" pitchFamily="34" charset="0"/>
                <a:cs typeface="Calibri" pitchFamily="34" charset="0"/>
              </a:rPr>
              <a:t>представление заявителем документов, содержащих неверные и (или) неполные сведения;</a:t>
            </a:r>
          </a:p>
          <a:p>
            <a:pPr algn="just"/>
            <a:r>
              <a:rPr lang="ru-RU" sz="2300" dirty="0">
                <a:latin typeface="Calibri" pitchFamily="34" charset="0"/>
                <a:cs typeface="Calibri" pitchFamily="34" charset="0"/>
              </a:rPr>
              <a:t>отсутствие разрешения Управления образования о приеме ребенка в первый класс при  не достижении им  возраста шести лет шести месяцев на 1 сентября календарного года;</a:t>
            </a:r>
          </a:p>
          <a:p>
            <a:pPr algn="just"/>
            <a:r>
              <a:rPr lang="ru-RU" sz="2300" dirty="0">
                <a:latin typeface="Calibri" pitchFamily="34" charset="0"/>
                <a:cs typeface="Calibri" pitchFamily="34" charset="0"/>
              </a:rPr>
              <a:t>отсутствие свободных мест в ОУ.</a:t>
            </a:r>
          </a:p>
          <a:p>
            <a:pPr algn="just"/>
            <a:r>
              <a:rPr lang="ru-RU" sz="2300" dirty="0" err="1">
                <a:latin typeface="Calibri" pitchFamily="34" charset="0"/>
                <a:cs typeface="Calibri" pitchFamily="34" charset="0"/>
              </a:rPr>
              <a:t>непредоставление</a:t>
            </a:r>
            <a:r>
              <a:rPr lang="ru-RU" sz="2300" dirty="0">
                <a:latin typeface="Calibri" pitchFamily="34" charset="0"/>
                <a:cs typeface="Calibri" pitchFamily="34" charset="0"/>
              </a:rPr>
              <a:t> подлинников документов </a:t>
            </a:r>
            <a:r>
              <a:rPr lang="ru-RU" sz="2300" b="1" dirty="0">
                <a:latin typeface="Calibri" pitchFamily="34" charset="0"/>
                <a:cs typeface="Calibri" pitchFamily="34" charset="0"/>
              </a:rPr>
              <a:t>в</a:t>
            </a:r>
            <a:r>
              <a:rPr lang="ru-RU" sz="2300" dirty="0">
                <a:latin typeface="Calibri" pitchFamily="34" charset="0"/>
                <a:cs typeface="Calibri" pitchFamily="34" charset="0"/>
              </a:rPr>
              <a:t> </a:t>
            </a:r>
            <a:r>
              <a:rPr lang="ru-RU" sz="2300" b="1" dirty="0">
                <a:latin typeface="Calibri" pitchFamily="34" charset="0"/>
                <a:cs typeface="Calibri" pitchFamily="34" charset="0"/>
              </a:rPr>
              <a:t>течение 3 рабочих дней </a:t>
            </a:r>
            <a:r>
              <a:rPr lang="ru-RU" sz="2300" dirty="0">
                <a:latin typeface="Calibri" pitchFamily="34" charset="0"/>
                <a:cs typeface="Calibri" pitchFamily="34" charset="0"/>
              </a:rPr>
              <a:t>после регистрации заявления в случае его подачи через Единый портал государственных и муниципальных услуг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1270</TotalTime>
  <Words>1023</Words>
  <Application>Microsoft Office PowerPoint</Application>
  <PresentationFormat>Экран (4:3)</PresentationFormat>
  <Paragraphs>71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Verdana</vt:lpstr>
      <vt:lpstr>Wingdings 2</vt:lpstr>
      <vt:lpstr>Аспект</vt:lpstr>
      <vt:lpstr>Как записать своего ребенка в 1 класс  </vt:lpstr>
      <vt:lpstr>Нормативные правовые акты, регулирующее прием детей в 1 класс </vt:lpstr>
      <vt:lpstr>Нормативные правовые акты, регулирующее прием детей в 1 класс </vt:lpstr>
      <vt:lpstr>Порядок приёма граждан на обучение по образовательным программам начального общего, основного общего и среднего общего образования</vt:lpstr>
      <vt:lpstr>Возраст первоклассников</vt:lpstr>
      <vt:lpstr>Район  МАОУ «ЦО № 7»,  ул. Строителей, 21 тел. 3-18-75, 3-19-40  </vt:lpstr>
      <vt:lpstr>Документы для зачисления ребенка в 1 класс</vt:lpstr>
      <vt:lpstr>График приёма документов</vt:lpstr>
      <vt:lpstr>Основания для приостановления или отказа в предоставлении муниципальной услуги</vt:lpstr>
      <vt:lpstr>Управление образования Администрации городского округа Нижняя Салда</vt:lpstr>
      <vt:lpstr>Запись в 1-й класс можно произвести через:</vt:lpstr>
    </vt:vector>
  </TitlesOfParts>
  <Company>DG Win&amp;Soft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Как записать своего ребенка в 1 класс  в 2012-2013 учебном году</dc:title>
  <cp:lastModifiedBy>User</cp:lastModifiedBy>
  <cp:revision>127</cp:revision>
  <cp:lastPrinted>2023-03-18T04:36:37Z</cp:lastPrinted>
  <dcterms:created xsi:type="dcterms:W3CDTF">2012-03-19T09:40:40Z</dcterms:created>
  <dcterms:modified xsi:type="dcterms:W3CDTF">2023-03-29T03:28:42Z</dcterms:modified>
</cp:coreProperties>
</file>